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F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5669280" y="-914400"/>
            <a:ext cx="4572000" cy="4572000"/>
          </a:xfrm>
          <a:prstGeom prst="ellipse">
            <a:avLst/>
          </a:prstGeom>
          <a:solidFill>
            <a:srgbClr val="FF6B00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-914400" y="2926080"/>
            <a:ext cx="2926080" cy="2926080"/>
          </a:xfrm>
          <a:prstGeom prst="ellipse">
            <a:avLst/>
          </a:prstGeom>
          <a:solidFill>
            <a:srgbClr val="FFB300">
              <a:alpha val="12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" y="292608"/>
            <a:ext cx="27432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6B00"/>
                </a:solidFill>
                <a:latin typeface="Trebuchet MS"/>
              </a:rPr>
              <a:t>DR-DATA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731520"/>
            <a:ext cx="8138160" cy="27432"/>
          </a:xfrm>
          <a:prstGeom prst="rect">
            <a:avLst/>
          </a:prstGeom>
          <a:solidFill>
            <a:srgbClr val="9898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960120"/>
            <a:ext cx="6858000" cy="2468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>
                <a:solidFill>
                  <a:srgbClr val="FFFFFF"/>
                </a:solidFill>
                <a:latin typeface="Trebuchet MS"/>
              </a:rPr>
              <a:t>How to Start Your</a:t>
            </a:r>
          </a:p>
          <a:p>
            <a:pPr algn="l"/>
            <a:r>
              <a:rPr sz="4400" b="1">
                <a:solidFill>
                  <a:srgbClr val="FFFFFF"/>
                </a:solidFill>
                <a:latin typeface="Trebuchet MS"/>
              </a:rPr>
              <a:t>Data Governance</a:t>
            </a:r>
          </a:p>
          <a:p>
            <a:pPr algn="l"/>
            <a:r>
              <a:rPr sz="4400" b="1">
                <a:solidFill>
                  <a:srgbClr val="FFFFFF"/>
                </a:solidFill>
                <a:latin typeface="Trebuchet MS"/>
              </a:rPr>
              <a:t>Journey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920" y="3520440"/>
            <a:ext cx="658368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B300"/>
                </a:solidFill>
                <a:latin typeface="Calibri"/>
              </a:rPr>
              <a:t>5 Quick Wins to Build Trust in Your Data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4773168"/>
            <a:ext cx="9144000" cy="370332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0" y="4773168"/>
            <a:ext cx="9144000" cy="370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FFFFFF"/>
                </a:solidFill>
                <a:latin typeface="Trebuchet MS"/>
              </a:rPr>
              <a:t>DR-DATA.COM  |  DATA GOVERNANCE &amp; LEADERSHIP SERVICES  |  MITCHELL CLARKE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F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2743200" y="365760"/>
            <a:ext cx="3657600" cy="3657600"/>
          </a:xfrm>
          <a:prstGeom prst="ellipse">
            <a:avLst/>
          </a:prstGeom>
          <a:solidFill>
            <a:srgbClr val="FF6B00">
              <a:alpha val="13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02920"/>
            <a:ext cx="82296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400" b="1" i="0">
                <a:solidFill>
                  <a:srgbClr val="FFFFFF"/>
                </a:solidFill>
                <a:latin typeface="Trebuchet MS"/>
              </a:rPr>
              <a:t>Ready to Go Further?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6809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E8E8F0"/>
                </a:solidFill>
                <a:latin typeface="Calibri"/>
              </a:rPr>
              <a:t>DR-DATA works with business leaders, delivery teams, and data professionals</a:t>
            </a:r>
          </a:p>
          <a:p>
            <a:pPr algn="ctr"/>
            <a:r>
              <a:rPr sz="1200" b="0">
                <a:solidFill>
                  <a:srgbClr val="E8E8F0"/>
                </a:solidFill>
                <a:latin typeface="Calibri"/>
              </a:rPr>
              <a:t>to make data governance real, practical, and impactful.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331720"/>
            <a:ext cx="3657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E8E8F0"/>
                </a:solidFill>
                <a:latin typeface="Calibri"/>
              </a:rPr>
              <a:t>▸  Data Governance Program Design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937760" y="2331720"/>
            <a:ext cx="3657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E8E8F0"/>
                </a:solidFill>
                <a:latin typeface="Calibri"/>
              </a:rPr>
              <a:t>▸  AI Governance &amp; Data Ethics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734056"/>
            <a:ext cx="3657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E8E8F0"/>
                </a:solidFill>
                <a:latin typeface="Calibri"/>
              </a:rPr>
              <a:t>▸  Data Quality &amp; Compliance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37760" y="2734056"/>
            <a:ext cx="3657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E8E8F0"/>
                </a:solidFill>
                <a:latin typeface="Calibri"/>
              </a:rPr>
              <a:t>▸  Data Strategy &amp; Roadmap Advisory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3136391"/>
            <a:ext cx="3657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E8E8F0"/>
                </a:solidFill>
                <a:latin typeface="Calibri"/>
              </a:rPr>
              <a:t>▸  Fractional CDO / Data Leadership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937760" y="3136391"/>
            <a:ext cx="3657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E8E8F0"/>
                </a:solidFill>
                <a:latin typeface="Calibri"/>
              </a:rPr>
              <a:t>▸  Data Literacy &amp; Adoption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194560" y="3657600"/>
            <a:ext cx="4754880" cy="658368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194560" y="3657600"/>
            <a:ext cx="475488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50" b="1" i="0">
                <a:solidFill>
                  <a:srgbClr val="FFFFFF"/>
                </a:solidFill>
                <a:latin typeface="Trebuchet MS"/>
              </a:rPr>
              <a:t>Visit DR-DATA.COM to connect with Mitchell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4462272"/>
            <a:ext cx="8229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1">
                <a:solidFill>
                  <a:srgbClr val="9898B8"/>
                </a:solidFill>
                <a:latin typeface="Calibri"/>
              </a:rPr>
              <a:t>"If data is the new oil, consider DR-DATA your refinery."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F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457200" y="320040"/>
            <a:ext cx="1828800" cy="256032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20040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FFFFFF"/>
                </a:solidFill>
                <a:latin typeface="Trebuchet MS"/>
              </a:rPr>
              <a:t>THE REALITY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8368"/>
            <a:ext cx="8229600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  <a:latin typeface="Trebuchet MS"/>
              </a:rPr>
              <a:t>Your Data Has a Problem</a:t>
            </a:r>
          </a:p>
          <a:p>
            <a:pPr algn="l"/>
            <a:r>
              <a:rPr sz="2800" b="1">
                <a:solidFill>
                  <a:srgbClr val="FFFFFF"/>
                </a:solidFill>
                <a:latin typeface="Trebuchet MS"/>
              </a:rPr>
              <a:t>— and It's Costing You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874519"/>
            <a:ext cx="2606040" cy="2423160"/>
          </a:xfrm>
          <a:prstGeom prst="rect">
            <a:avLst/>
          </a:prstGeom>
          <a:solidFill>
            <a:srgbClr val="1C1C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874519"/>
            <a:ext cx="64008" cy="2423160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2057400"/>
            <a:ext cx="23317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 i="0">
                <a:solidFill>
                  <a:srgbClr val="FF6B00"/>
                </a:solidFill>
                <a:latin typeface="Trebuchet MS"/>
              </a:rPr>
              <a:t>73%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2880360"/>
            <a:ext cx="233172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E8E8F0"/>
                </a:solidFill>
                <a:latin typeface="Calibri"/>
              </a:rPr>
              <a:t>of enterprise data goes</a:t>
            </a:r>
          </a:p>
          <a:p>
            <a:pPr algn="l"/>
            <a:r>
              <a:rPr sz="1100" b="0">
                <a:solidFill>
                  <a:srgbClr val="E8E8F0"/>
                </a:solidFill>
                <a:latin typeface="Calibri"/>
              </a:rPr>
              <a:t>unused for decision-making</a:t>
            </a:r>
          </a:p>
        </p:txBody>
      </p:sp>
      <p:sp>
        <p:nvSpPr>
          <p:cNvPr id="9" name="Rectangle 8"/>
          <p:cNvSpPr/>
          <p:nvPr/>
        </p:nvSpPr>
        <p:spPr>
          <a:xfrm>
            <a:off x="3291840" y="1874519"/>
            <a:ext cx="2606040" cy="2423160"/>
          </a:xfrm>
          <a:prstGeom prst="rect">
            <a:avLst/>
          </a:prstGeom>
          <a:solidFill>
            <a:srgbClr val="1C1C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291840" y="1874519"/>
            <a:ext cx="64008" cy="2423160"/>
          </a:xfrm>
          <a:prstGeom prst="rect">
            <a:avLst/>
          </a:prstGeom>
          <a:solidFill>
            <a:srgbClr val="FFB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474720" y="2057400"/>
            <a:ext cx="23317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 i="0">
                <a:solidFill>
                  <a:srgbClr val="FFB300"/>
                </a:solidFill>
                <a:latin typeface="Trebuchet MS"/>
              </a:rPr>
              <a:t>$13M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74720" y="2880360"/>
            <a:ext cx="233172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E8E8F0"/>
                </a:solidFill>
                <a:latin typeface="Calibri"/>
              </a:rPr>
              <a:t>average annual cost of poor</a:t>
            </a:r>
          </a:p>
          <a:p>
            <a:pPr algn="l"/>
            <a:r>
              <a:rPr sz="1100" b="0">
                <a:solidFill>
                  <a:srgbClr val="E8E8F0"/>
                </a:solidFill>
                <a:latin typeface="Calibri"/>
              </a:rPr>
              <a:t>data quality per organisation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126480" y="1874519"/>
            <a:ext cx="2606040" cy="2423160"/>
          </a:xfrm>
          <a:prstGeom prst="rect">
            <a:avLst/>
          </a:prstGeom>
          <a:solidFill>
            <a:srgbClr val="1C1C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126480" y="1874519"/>
            <a:ext cx="64008" cy="2423160"/>
          </a:xfrm>
          <a:prstGeom prst="rect">
            <a:avLst/>
          </a:prstGeom>
          <a:solidFill>
            <a:srgbClr val="00D4A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309360" y="2057400"/>
            <a:ext cx="23317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 i="0">
                <a:solidFill>
                  <a:srgbClr val="00D4AA"/>
                </a:solidFill>
                <a:latin typeface="Trebuchet MS"/>
              </a:rPr>
              <a:t>3×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09360" y="2880360"/>
            <a:ext cx="233172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E8E8F0"/>
                </a:solidFill>
                <a:latin typeface="Calibri"/>
              </a:rPr>
              <a:t>more likely to achieve goals</a:t>
            </a:r>
          </a:p>
          <a:p>
            <a:pPr algn="l"/>
            <a:r>
              <a:rPr sz="1100" b="0">
                <a:solidFill>
                  <a:srgbClr val="E8E8F0"/>
                </a:solidFill>
                <a:latin typeface="Calibri"/>
              </a:rPr>
              <a:t>with mature data governance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4462272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0" i="1">
                <a:solidFill>
                  <a:srgbClr val="9898B8"/>
                </a:solidFill>
                <a:latin typeface="Calibri"/>
              </a:rPr>
              <a:t>"In God we trust; all others must bring data."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F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457200" y="320040"/>
            <a:ext cx="1828800" cy="256032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20040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FFFFFF"/>
                </a:solidFill>
                <a:latin typeface="Trebuchet MS"/>
              </a:rPr>
              <a:t>WHAT IS IT?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8368"/>
            <a:ext cx="8229600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  <a:latin typeface="Trebuchet MS"/>
              </a:rPr>
              <a:t>Governance Isn't About Control.</a:t>
            </a:r>
          </a:p>
          <a:p>
            <a:pPr algn="l"/>
            <a:r>
              <a:rPr sz="2600" b="1">
                <a:solidFill>
                  <a:srgbClr val="FFFFFF"/>
                </a:solidFill>
                <a:latin typeface="Trebuchet MS"/>
              </a:rPr>
              <a:t>It's About Trust by Design.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874519"/>
            <a:ext cx="5166360" cy="1371600"/>
          </a:xfrm>
          <a:prstGeom prst="rect">
            <a:avLst/>
          </a:prstGeom>
          <a:solidFill>
            <a:srgbClr val="1C1C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874519"/>
            <a:ext cx="64008" cy="1371600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58368" y="1938528"/>
            <a:ext cx="4828032" cy="1234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E8E8F0"/>
                </a:solidFill>
                <a:latin typeface="Calibri"/>
              </a:rPr>
              <a:t>Data governance is the set of people, processes, and technology that ensure your data is accurate, secure, compliant, and used with confidence across the organisation.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3401568"/>
            <a:ext cx="2606040" cy="1481328"/>
          </a:xfrm>
          <a:prstGeom prst="rect">
            <a:avLst/>
          </a:prstGeom>
          <a:solidFill>
            <a:srgbClr val="1C1C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3493008"/>
            <a:ext cx="26060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 i="0">
                <a:latin typeface="Calibri"/>
              </a:rPr>
              <a:t>👥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3931920"/>
            <a:ext cx="24688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B300"/>
                </a:solidFill>
                <a:latin typeface="Trebuchet MS"/>
              </a:rPr>
              <a:t>People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4261104"/>
            <a:ext cx="23774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 i="0">
                <a:solidFill>
                  <a:srgbClr val="E8E8F0"/>
                </a:solidFill>
                <a:latin typeface="Calibri"/>
              </a:rPr>
              <a:t>Data owners, stewards &amp; custodians who are accountable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291840" y="3401568"/>
            <a:ext cx="2606040" cy="1481328"/>
          </a:xfrm>
          <a:prstGeom prst="rect">
            <a:avLst/>
          </a:prstGeom>
          <a:solidFill>
            <a:srgbClr val="1C1C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291840" y="3493008"/>
            <a:ext cx="26060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 i="0">
                <a:latin typeface="Calibri"/>
              </a:rPr>
              <a:t>⚙️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83280" y="3931920"/>
            <a:ext cx="24688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B300"/>
                </a:solidFill>
                <a:latin typeface="Trebuchet MS"/>
              </a:rPr>
              <a:t>Process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429000" y="4261104"/>
            <a:ext cx="23774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 i="0">
                <a:solidFill>
                  <a:srgbClr val="E8E8F0"/>
                </a:solidFill>
                <a:latin typeface="Calibri"/>
              </a:rPr>
              <a:t>Policies, standards &amp; workflows that keep data in check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126480" y="3401568"/>
            <a:ext cx="2606040" cy="1481328"/>
          </a:xfrm>
          <a:prstGeom prst="rect">
            <a:avLst/>
          </a:prstGeom>
          <a:solidFill>
            <a:srgbClr val="1C1C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126480" y="3493008"/>
            <a:ext cx="26060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 i="0">
                <a:latin typeface="Calibri"/>
              </a:rPr>
              <a:t>🔧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17920" y="3931920"/>
            <a:ext cx="24688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B300"/>
                </a:solidFill>
                <a:latin typeface="Trebuchet MS"/>
              </a:rPr>
              <a:t>Technology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263640" y="4261104"/>
            <a:ext cx="23774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 i="0">
                <a:solidFill>
                  <a:srgbClr val="E8E8F0"/>
                </a:solidFill>
                <a:latin typeface="Calibri"/>
              </a:rPr>
              <a:t>Catalogues, quality tools &amp; platforms that enable control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F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0" y="0"/>
            <a:ext cx="256032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0" b="1" i="0">
                <a:solidFill>
                  <a:srgbClr val="FF6B00"/>
                </a:solidFill>
                <a:latin typeface="Trebuchet MS"/>
              </a:rPr>
              <a:t>01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320040"/>
            <a:ext cx="1828800" cy="256032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320040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FFFFFF"/>
                </a:solidFill>
                <a:latin typeface="Trebuchet MS"/>
              </a:rPr>
              <a:t>QUICK WIN 01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85800"/>
            <a:ext cx="6400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0" i="0">
                <a:latin typeface="Calibri"/>
              </a:rPr>
              <a:t>🗂️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43000" y="713232"/>
            <a:ext cx="52120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Trebuchet MS"/>
              </a:rPr>
              <a:t>Know Your Data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3000" y="1078992"/>
            <a:ext cx="52120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B300"/>
                </a:solidFill>
                <a:latin typeface="Calibri"/>
              </a:rPr>
              <a:t>Build a Data Inventory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444752"/>
            <a:ext cx="8229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E8E8F0"/>
                </a:solidFill>
                <a:latin typeface="Calibri"/>
              </a:rPr>
              <a:t>You cannot govern what you don't know exists. The first step is creating a basic inventory of your most critical data — what it is, where it lives, and who uses it.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2240280"/>
            <a:ext cx="4069080" cy="1005840"/>
          </a:xfrm>
          <a:prstGeom prst="rect">
            <a:avLst/>
          </a:prstGeom>
          <a:solidFill>
            <a:srgbClr val="1C1C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57200" y="2240280"/>
            <a:ext cx="64008" cy="1005840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" y="2331720"/>
            <a:ext cx="3822191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E8E8F0"/>
                </a:solidFill>
                <a:latin typeface="Calibri"/>
              </a:rPr>
              <a:t>1. Identify your top 10 most critical datasets (e.g. customer, financial, product)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63440" y="2240280"/>
            <a:ext cx="4069080" cy="1005840"/>
          </a:xfrm>
          <a:prstGeom prst="rect">
            <a:avLst/>
          </a:prstGeom>
          <a:solidFill>
            <a:srgbClr val="1C1C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663440" y="2240280"/>
            <a:ext cx="64008" cy="1005840"/>
          </a:xfrm>
          <a:prstGeom prst="rect">
            <a:avLst/>
          </a:prstGeom>
          <a:solidFill>
            <a:srgbClr val="FFB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846320" y="2331720"/>
            <a:ext cx="3822191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E8E8F0"/>
                </a:solidFill>
                <a:latin typeface="Calibri"/>
              </a:rPr>
              <a:t>2. Document where each lives — system, owner, and format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" y="3337560"/>
            <a:ext cx="4069080" cy="1005840"/>
          </a:xfrm>
          <a:prstGeom prst="rect">
            <a:avLst/>
          </a:prstGeom>
          <a:solidFill>
            <a:srgbClr val="1C1C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457200" y="3337560"/>
            <a:ext cx="64008" cy="1005840"/>
          </a:xfrm>
          <a:prstGeom prst="rect">
            <a:avLst/>
          </a:prstGeom>
          <a:solidFill>
            <a:srgbClr val="FFB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0080" y="3429000"/>
            <a:ext cx="3822191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E8E8F0"/>
                </a:solidFill>
                <a:latin typeface="Calibri"/>
              </a:rPr>
              <a:t>3. Start small: one business domain, then expand outward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63440" y="3337560"/>
            <a:ext cx="4069080" cy="1005840"/>
          </a:xfrm>
          <a:prstGeom prst="rect">
            <a:avLst/>
          </a:prstGeom>
          <a:solidFill>
            <a:srgbClr val="1C1C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663440" y="3337560"/>
            <a:ext cx="64008" cy="1005840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846320" y="3429000"/>
            <a:ext cx="3822191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E8E8F0"/>
                </a:solidFill>
                <a:latin typeface="Calibri"/>
              </a:rPr>
              <a:t>4. Use a simple spreadsheet or a dedicated data catalogue tool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7200" y="4507992"/>
            <a:ext cx="8229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1">
                <a:solidFill>
                  <a:srgbClr val="9898B8"/>
                </a:solidFill>
                <a:latin typeface="Calibri"/>
              </a:rPr>
              <a:t>"High-quality data in → insightful decisions out."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F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0" y="0"/>
            <a:ext cx="256032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0" b="1" i="0">
                <a:solidFill>
                  <a:srgbClr val="FF6B00"/>
                </a:solidFill>
                <a:latin typeface="Trebuchet MS"/>
              </a:rPr>
              <a:t>02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320040"/>
            <a:ext cx="1828800" cy="256032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320040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FFFFFF"/>
                </a:solidFill>
                <a:latin typeface="Trebuchet MS"/>
              </a:rPr>
              <a:t>QUICK WIN 02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85800"/>
            <a:ext cx="6400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0" i="0">
                <a:latin typeface="Calibri"/>
              </a:rPr>
              <a:t>👤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43000" y="713232"/>
            <a:ext cx="52120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Trebuchet MS"/>
              </a:rPr>
              <a:t>Define Ownership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3000" y="1078992"/>
            <a:ext cx="52120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B300"/>
                </a:solidFill>
                <a:latin typeface="Calibri"/>
              </a:rPr>
              <a:t>Assign Data Owners &amp; Stewards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444752"/>
            <a:ext cx="8229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E8E8F0"/>
                </a:solidFill>
                <a:latin typeface="Calibri"/>
              </a:rPr>
              <a:t>Data without an owner is nobody's problem — until it becomes everybody's crisis. Assigning clear roles creates accountability and a human backbone for governance.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2240280"/>
            <a:ext cx="4069080" cy="1005840"/>
          </a:xfrm>
          <a:prstGeom prst="rect">
            <a:avLst/>
          </a:prstGeom>
          <a:solidFill>
            <a:srgbClr val="1C1C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57200" y="2240280"/>
            <a:ext cx="64008" cy="1005840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" y="2331720"/>
            <a:ext cx="3822191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E8E8F0"/>
                </a:solidFill>
                <a:latin typeface="Calibri"/>
              </a:rPr>
              <a:t>1. Designate a Data Owner per domain (business-side accountability)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63440" y="2240280"/>
            <a:ext cx="4069080" cy="1005840"/>
          </a:xfrm>
          <a:prstGeom prst="rect">
            <a:avLst/>
          </a:prstGeom>
          <a:solidFill>
            <a:srgbClr val="1C1C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663440" y="2240280"/>
            <a:ext cx="64008" cy="1005840"/>
          </a:xfrm>
          <a:prstGeom prst="rect">
            <a:avLst/>
          </a:prstGeom>
          <a:solidFill>
            <a:srgbClr val="FFB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846320" y="2331720"/>
            <a:ext cx="3822191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E8E8F0"/>
                </a:solidFill>
                <a:latin typeface="Calibri"/>
              </a:rPr>
              <a:t>2. Appoint Data Stewards for day-to-day quality and compliance tasks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" y="3337560"/>
            <a:ext cx="4069080" cy="1005840"/>
          </a:xfrm>
          <a:prstGeom prst="rect">
            <a:avLst/>
          </a:prstGeom>
          <a:solidFill>
            <a:srgbClr val="1C1C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457200" y="3337560"/>
            <a:ext cx="64008" cy="1005840"/>
          </a:xfrm>
          <a:prstGeom prst="rect">
            <a:avLst/>
          </a:prstGeom>
          <a:solidFill>
            <a:srgbClr val="FFB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0080" y="3429000"/>
            <a:ext cx="3822191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E8E8F0"/>
                </a:solidFill>
                <a:latin typeface="Calibri"/>
              </a:rPr>
              <a:t>3. Define a simple RACI so everyone knows their role clearly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63440" y="3337560"/>
            <a:ext cx="4069080" cy="1005840"/>
          </a:xfrm>
          <a:prstGeom prst="rect">
            <a:avLst/>
          </a:prstGeom>
          <a:solidFill>
            <a:srgbClr val="1C1C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663440" y="3337560"/>
            <a:ext cx="64008" cy="1005840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846320" y="3429000"/>
            <a:ext cx="3822191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E8E8F0"/>
                </a:solidFill>
                <a:latin typeface="Calibri"/>
              </a:rPr>
              <a:t>4. Hold a kick-off with owners to align on expectations and scope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7200" y="4507992"/>
            <a:ext cx="8229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1">
                <a:solidFill>
                  <a:srgbClr val="9898B8"/>
                </a:solidFill>
                <a:latin typeface="Calibri"/>
              </a:rPr>
              <a:t>"Governance by design, not by accident."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F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0" y="0"/>
            <a:ext cx="256032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0" b="1" i="0">
                <a:solidFill>
                  <a:srgbClr val="FF6B00"/>
                </a:solidFill>
                <a:latin typeface="Trebuchet MS"/>
              </a:rPr>
              <a:t>03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320040"/>
            <a:ext cx="1828800" cy="256032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320040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FFFFFF"/>
                </a:solidFill>
                <a:latin typeface="Trebuchet MS"/>
              </a:rPr>
              <a:t>QUICK WIN 03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85800"/>
            <a:ext cx="6400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0" i="0">
                <a:latin typeface="Calibri"/>
              </a:rPr>
              <a:t>📊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43000" y="713232"/>
            <a:ext cx="52120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Trebuchet MS"/>
              </a:rPr>
              <a:t>Measure Quality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3000" y="1078992"/>
            <a:ext cx="52120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B300"/>
                </a:solidFill>
                <a:latin typeface="Calibri"/>
              </a:rPr>
              <a:t>Set Your Data Quality Baseline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444752"/>
            <a:ext cx="8229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E8E8F0"/>
                </a:solidFill>
                <a:latin typeface="Calibri"/>
              </a:rPr>
              <a:t>You can't improve what you don't measure. Establishing a few simple data quality metrics unlocks insight into where your biggest risks and opportunities lie.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2240280"/>
            <a:ext cx="4069080" cy="1005840"/>
          </a:xfrm>
          <a:prstGeom prst="rect">
            <a:avLst/>
          </a:prstGeom>
          <a:solidFill>
            <a:srgbClr val="1C1C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57200" y="2240280"/>
            <a:ext cx="64008" cy="1005840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" y="2331720"/>
            <a:ext cx="3822191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E8E8F0"/>
                </a:solidFill>
                <a:latin typeface="Calibri"/>
              </a:rPr>
              <a:t>1. Pick 3–5 quality dimensions: completeness, accuracy, timeliness, consistency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63440" y="2240280"/>
            <a:ext cx="4069080" cy="1005840"/>
          </a:xfrm>
          <a:prstGeom prst="rect">
            <a:avLst/>
          </a:prstGeom>
          <a:solidFill>
            <a:srgbClr val="1C1C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663440" y="2240280"/>
            <a:ext cx="64008" cy="1005840"/>
          </a:xfrm>
          <a:prstGeom prst="rect">
            <a:avLst/>
          </a:prstGeom>
          <a:solidFill>
            <a:srgbClr val="FFB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846320" y="2331720"/>
            <a:ext cx="3822191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E8E8F0"/>
                </a:solidFill>
                <a:latin typeface="Calibri"/>
              </a:rPr>
              <a:t>2. Run a quick data quality audit on your top critical datasets now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" y="3337560"/>
            <a:ext cx="4069080" cy="1005840"/>
          </a:xfrm>
          <a:prstGeom prst="rect">
            <a:avLst/>
          </a:prstGeom>
          <a:solidFill>
            <a:srgbClr val="1C1C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457200" y="3337560"/>
            <a:ext cx="64008" cy="1005840"/>
          </a:xfrm>
          <a:prstGeom prst="rect">
            <a:avLst/>
          </a:prstGeom>
          <a:solidFill>
            <a:srgbClr val="FFB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0080" y="3429000"/>
            <a:ext cx="3822191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E8E8F0"/>
                </a:solidFill>
                <a:latin typeface="Calibri"/>
              </a:rPr>
              <a:t>3. Agree on acceptable thresholds with the business stakeholders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63440" y="3337560"/>
            <a:ext cx="4069080" cy="1005840"/>
          </a:xfrm>
          <a:prstGeom prst="rect">
            <a:avLst/>
          </a:prstGeom>
          <a:solidFill>
            <a:srgbClr val="1C1C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663440" y="3337560"/>
            <a:ext cx="64008" cy="1005840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846320" y="3429000"/>
            <a:ext cx="3822191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E8E8F0"/>
                </a:solidFill>
                <a:latin typeface="Calibri"/>
              </a:rPr>
              <a:t>4. Build a simple quality dashboard to track improvement over time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7200" y="4507992"/>
            <a:ext cx="8229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1">
                <a:solidFill>
                  <a:srgbClr val="9898B8"/>
                </a:solidFill>
                <a:latin typeface="Calibri"/>
              </a:rPr>
              <a:t>"Trusted data, faster outcomes."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F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0" y="0"/>
            <a:ext cx="256032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0" b="1" i="0">
                <a:solidFill>
                  <a:srgbClr val="FF6B00"/>
                </a:solidFill>
                <a:latin typeface="Trebuchet MS"/>
              </a:rPr>
              <a:t>04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320040"/>
            <a:ext cx="1828800" cy="256032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320040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FFFFFF"/>
                </a:solidFill>
                <a:latin typeface="Trebuchet MS"/>
              </a:rPr>
              <a:t>QUICK WIN 04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85800"/>
            <a:ext cx="6400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0" i="0">
                <a:latin typeface="Calibri"/>
              </a:rPr>
              <a:t>🔒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43000" y="713232"/>
            <a:ext cx="52120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Trebuchet MS"/>
              </a:rPr>
              <a:t>Manage Risk &amp; Privacy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3000" y="1078992"/>
            <a:ext cx="52120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B300"/>
                </a:solidFill>
                <a:latin typeface="Calibri"/>
              </a:rPr>
              <a:t>Identify and Protect Sensitive Data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444752"/>
            <a:ext cx="8229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E8E8F0"/>
                </a:solidFill>
                <a:latin typeface="Calibri"/>
              </a:rPr>
              <a:t>One data breach or compliance failure can undo years of trust. Knowing where your sensitive data lives and applying appropriate controls is non-negotiable.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2240280"/>
            <a:ext cx="4069080" cy="1005840"/>
          </a:xfrm>
          <a:prstGeom prst="rect">
            <a:avLst/>
          </a:prstGeom>
          <a:solidFill>
            <a:srgbClr val="1C1C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57200" y="2240280"/>
            <a:ext cx="64008" cy="1005840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" y="2331720"/>
            <a:ext cx="3822191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E8E8F0"/>
                </a:solidFill>
                <a:latin typeface="Calibri"/>
              </a:rPr>
              <a:t>1. Classify data by sensitivity: public, internal, confidential, restricted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63440" y="2240280"/>
            <a:ext cx="4069080" cy="1005840"/>
          </a:xfrm>
          <a:prstGeom prst="rect">
            <a:avLst/>
          </a:prstGeom>
          <a:solidFill>
            <a:srgbClr val="1C1C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663440" y="2240280"/>
            <a:ext cx="64008" cy="1005840"/>
          </a:xfrm>
          <a:prstGeom prst="rect">
            <a:avLst/>
          </a:prstGeom>
          <a:solidFill>
            <a:srgbClr val="FFB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846320" y="2331720"/>
            <a:ext cx="3822191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E8E8F0"/>
                </a:solidFill>
                <a:latin typeface="Calibri"/>
              </a:rPr>
              <a:t>2. Identify all PII and data subject to privacy laws (e.g. Privacy Act, GDPR)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" y="3337560"/>
            <a:ext cx="4069080" cy="1005840"/>
          </a:xfrm>
          <a:prstGeom prst="rect">
            <a:avLst/>
          </a:prstGeom>
          <a:solidFill>
            <a:srgbClr val="1C1C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457200" y="3337560"/>
            <a:ext cx="64008" cy="1005840"/>
          </a:xfrm>
          <a:prstGeom prst="rect">
            <a:avLst/>
          </a:prstGeom>
          <a:solidFill>
            <a:srgbClr val="FFB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0080" y="3429000"/>
            <a:ext cx="3822191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E8E8F0"/>
                </a:solidFill>
                <a:latin typeface="Calibri"/>
              </a:rPr>
              <a:t>3. Apply role-based access controls to limit who can see sensitive data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63440" y="3337560"/>
            <a:ext cx="4069080" cy="1005840"/>
          </a:xfrm>
          <a:prstGeom prst="rect">
            <a:avLst/>
          </a:prstGeom>
          <a:solidFill>
            <a:srgbClr val="1C1C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663440" y="3337560"/>
            <a:ext cx="64008" cy="1005840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846320" y="3429000"/>
            <a:ext cx="3822191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E8E8F0"/>
                </a:solidFill>
                <a:latin typeface="Calibri"/>
              </a:rPr>
              <a:t>4. Establish a data retention and disposal schedule for all key datasets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7200" y="4507992"/>
            <a:ext cx="8229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1">
                <a:solidFill>
                  <a:srgbClr val="9898B8"/>
                </a:solidFill>
                <a:latin typeface="Calibri"/>
              </a:rPr>
              <a:t>"Every decision is a data decision — make it a confident one."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F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0" y="0"/>
            <a:ext cx="256032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0" b="1" i="0">
                <a:solidFill>
                  <a:srgbClr val="FF6B00"/>
                </a:solidFill>
                <a:latin typeface="Trebuchet MS"/>
              </a:rPr>
              <a:t>05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320040"/>
            <a:ext cx="1828800" cy="256032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320040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FFFFFF"/>
                </a:solidFill>
                <a:latin typeface="Trebuchet MS"/>
              </a:rPr>
              <a:t>QUICK WIN 05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85800"/>
            <a:ext cx="6400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0" i="0">
                <a:latin typeface="Calibri"/>
              </a:rPr>
              <a:t>🎓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43000" y="713232"/>
            <a:ext cx="52120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Trebuchet MS"/>
              </a:rPr>
              <a:t>Build Data Literacy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3000" y="1078992"/>
            <a:ext cx="52120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B300"/>
                </a:solidFill>
                <a:latin typeface="Calibri"/>
              </a:rPr>
              <a:t>Make Data Everyone's Responsibility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444752"/>
            <a:ext cx="8229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E8E8F0"/>
                </a:solidFill>
                <a:latin typeface="Calibri"/>
              </a:rPr>
              <a:t>Technology and process alone won't fix your data problems. People need to understand and trust data to use it well. Culture is your most powerful governance tool.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2240280"/>
            <a:ext cx="4069080" cy="1005840"/>
          </a:xfrm>
          <a:prstGeom prst="rect">
            <a:avLst/>
          </a:prstGeom>
          <a:solidFill>
            <a:srgbClr val="1C1C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57200" y="2240280"/>
            <a:ext cx="64008" cy="1005840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" y="2331720"/>
            <a:ext cx="3822191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E8E8F0"/>
                </a:solidFill>
                <a:latin typeface="Calibri"/>
              </a:rPr>
              <a:t>1. Run a 1-hour 'Data 101' session for each business team across the org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63440" y="2240280"/>
            <a:ext cx="4069080" cy="1005840"/>
          </a:xfrm>
          <a:prstGeom prst="rect">
            <a:avLst/>
          </a:prstGeom>
          <a:solidFill>
            <a:srgbClr val="1C1C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663440" y="2240280"/>
            <a:ext cx="64008" cy="1005840"/>
          </a:xfrm>
          <a:prstGeom prst="rect">
            <a:avLst/>
          </a:prstGeom>
          <a:solidFill>
            <a:srgbClr val="FFB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846320" y="2331720"/>
            <a:ext cx="3822191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E8E8F0"/>
                </a:solidFill>
                <a:latin typeface="Calibri"/>
              </a:rPr>
              <a:t>2. Create a plain-English business glossary of your key data terms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" y="3337560"/>
            <a:ext cx="4069080" cy="1005840"/>
          </a:xfrm>
          <a:prstGeom prst="rect">
            <a:avLst/>
          </a:prstGeom>
          <a:solidFill>
            <a:srgbClr val="1C1C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457200" y="3337560"/>
            <a:ext cx="64008" cy="1005840"/>
          </a:xfrm>
          <a:prstGeom prst="rect">
            <a:avLst/>
          </a:prstGeom>
          <a:solidFill>
            <a:srgbClr val="FFB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0080" y="3429000"/>
            <a:ext cx="3822191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E8E8F0"/>
                </a:solidFill>
                <a:latin typeface="Calibri"/>
              </a:rPr>
              <a:t>3. Celebrate data wins: share examples of good data driving good decisions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63440" y="3337560"/>
            <a:ext cx="4069080" cy="1005840"/>
          </a:xfrm>
          <a:prstGeom prst="rect">
            <a:avLst/>
          </a:prstGeom>
          <a:solidFill>
            <a:srgbClr val="1C1C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663440" y="3337560"/>
            <a:ext cx="64008" cy="1005840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846320" y="3429000"/>
            <a:ext cx="3822191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E8E8F0"/>
                </a:solidFill>
                <a:latin typeface="Calibri"/>
              </a:rPr>
              <a:t>4. Start a Data Community of Practice — monthly, informal, open to all staff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7200" y="4507992"/>
            <a:ext cx="8229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1">
                <a:solidFill>
                  <a:srgbClr val="9898B8"/>
                </a:solidFill>
                <a:latin typeface="Calibri"/>
              </a:rPr>
              <a:t>"Work smarter with data: small steps, big wins."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F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457200" y="320040"/>
            <a:ext cx="1828800" cy="256032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20040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FFFFFF"/>
                </a:solidFill>
                <a:latin typeface="Trebuchet MS"/>
              </a:rPr>
              <a:t>YOUR ROADMAP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8368"/>
            <a:ext cx="822960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  <a:latin typeface="Trebuchet MS"/>
              </a:rPr>
              <a:t>Your 90-Day Data Governance</a:t>
            </a:r>
          </a:p>
          <a:p>
            <a:pPr algn="l"/>
            <a:r>
              <a:rPr sz="2600" b="1">
                <a:solidFill>
                  <a:srgbClr val="FFFFFF"/>
                </a:solidFill>
                <a:latin typeface="Trebuchet MS"/>
              </a:rPr>
              <a:t>Starter Plan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828800"/>
            <a:ext cx="2606040" cy="3090672"/>
          </a:xfrm>
          <a:prstGeom prst="rect">
            <a:avLst/>
          </a:prstGeom>
          <a:solidFill>
            <a:srgbClr val="1C1C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828800"/>
            <a:ext cx="2606040" cy="530352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30352" y="1865376"/>
            <a:ext cx="2496312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1" i="0">
                <a:solidFill>
                  <a:srgbClr val="0A0A14"/>
                </a:solidFill>
                <a:latin typeface="Trebuchet MS"/>
              </a:rPr>
              <a:t>Days 1–30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0352" y="2075688"/>
            <a:ext cx="2496312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0A0A14"/>
                </a:solidFill>
                <a:latin typeface="Trebuchet MS"/>
              </a:rPr>
              <a:t>Discover &amp; Define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2487168"/>
            <a:ext cx="23774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8E8F0"/>
                </a:solidFill>
                <a:latin typeface="Calibri"/>
              </a:rPr>
              <a:t>✓  Complete data inventory — top 10 datasets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3081527"/>
            <a:ext cx="23774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8E8F0"/>
                </a:solidFill>
                <a:latin typeface="Calibri"/>
              </a:rPr>
              <a:t>✓  Appoint Data Owners &amp; Stewards for 1 domain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3675887"/>
            <a:ext cx="23774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8E8F0"/>
                </a:solidFill>
                <a:latin typeface="Calibri"/>
              </a:rPr>
              <a:t>✓  Run a data quality baseline audit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4270248"/>
            <a:ext cx="23774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8E8F0"/>
                </a:solidFill>
                <a:latin typeface="Calibri"/>
              </a:rPr>
              <a:t>✓  Define your first 3 quality metrics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291840" y="1828800"/>
            <a:ext cx="2606040" cy="3090672"/>
          </a:xfrm>
          <a:prstGeom prst="rect">
            <a:avLst/>
          </a:prstGeom>
          <a:solidFill>
            <a:srgbClr val="1C1C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291840" y="1828800"/>
            <a:ext cx="2606040" cy="530352"/>
          </a:xfrm>
          <a:prstGeom prst="rect">
            <a:avLst/>
          </a:prstGeom>
          <a:solidFill>
            <a:srgbClr val="FFB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364992" y="1865376"/>
            <a:ext cx="2496312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1" i="0">
                <a:solidFill>
                  <a:srgbClr val="0A0A14"/>
                </a:solidFill>
                <a:latin typeface="Trebuchet MS"/>
              </a:rPr>
              <a:t>Days 31–60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364992" y="2075688"/>
            <a:ext cx="2496312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0A0A14"/>
                </a:solidFill>
                <a:latin typeface="Trebuchet MS"/>
              </a:rPr>
              <a:t>Govern &amp; Protect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429000" y="2487168"/>
            <a:ext cx="23774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8E8F0"/>
                </a:solidFill>
                <a:latin typeface="Calibri"/>
              </a:rPr>
              <a:t>✓  Classify all sensitive and PII data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429000" y="3081527"/>
            <a:ext cx="23774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8E8F0"/>
                </a:solidFill>
                <a:latin typeface="Calibri"/>
              </a:rPr>
              <a:t>✓  Implement role-based access controls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429000" y="3675887"/>
            <a:ext cx="23774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8E8F0"/>
                </a:solidFill>
                <a:latin typeface="Calibri"/>
              </a:rPr>
              <a:t>✓  Document your first governance policy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429000" y="4270248"/>
            <a:ext cx="23774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8E8F0"/>
                </a:solidFill>
                <a:latin typeface="Calibri"/>
              </a:rPr>
              <a:t>✓  Establish a data retention schedule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126480" y="1828800"/>
            <a:ext cx="2606040" cy="3090672"/>
          </a:xfrm>
          <a:prstGeom prst="rect">
            <a:avLst/>
          </a:prstGeom>
          <a:solidFill>
            <a:srgbClr val="1C1C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126480" y="1828800"/>
            <a:ext cx="2606040" cy="530352"/>
          </a:xfrm>
          <a:prstGeom prst="rect">
            <a:avLst/>
          </a:prstGeom>
          <a:solidFill>
            <a:srgbClr val="00D4A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199632" y="1865376"/>
            <a:ext cx="2496312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1" i="0">
                <a:solidFill>
                  <a:srgbClr val="0A0A14"/>
                </a:solidFill>
                <a:latin typeface="Trebuchet MS"/>
              </a:rPr>
              <a:t>Days 61–90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199632" y="2075688"/>
            <a:ext cx="2496312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0A0A14"/>
                </a:solidFill>
                <a:latin typeface="Trebuchet MS"/>
              </a:rPr>
              <a:t>Embed &amp; Scale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263640" y="2487168"/>
            <a:ext cx="23774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8E8F0"/>
                </a:solidFill>
                <a:latin typeface="Calibri"/>
              </a:rPr>
              <a:t>✓  Run Data 101 sessions across 2+ teams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263640" y="3081527"/>
            <a:ext cx="23774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8E8F0"/>
                </a:solidFill>
                <a:latin typeface="Calibri"/>
              </a:rPr>
              <a:t>✓  Launch a Business Glossary (key terms)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263640" y="3675887"/>
            <a:ext cx="23774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8E8F0"/>
                </a:solidFill>
                <a:latin typeface="Calibri"/>
              </a:rPr>
              <a:t>✓  Start a monthly Data Community of Practice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263640" y="4270248"/>
            <a:ext cx="23774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8E8F0"/>
                </a:solidFill>
                <a:latin typeface="Calibri"/>
              </a:rPr>
              <a:t>✓  Review metrics &amp; celebrate your first wins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2013-01-27T09:14:16Z</dcterms:created>
  <dcterms:modified xsi:type="dcterms:W3CDTF">2013-01-27T09:15:58Z</dcterms:modified>
  <cp:category/>
</cp:coreProperties>
</file>